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75" r:id="rId3"/>
    <p:sldId id="263" r:id="rId4"/>
    <p:sldId id="299" r:id="rId5"/>
    <p:sldId id="301" r:id="rId6"/>
    <p:sldId id="333" r:id="rId7"/>
    <p:sldId id="349" r:id="rId8"/>
    <p:sldId id="350" r:id="rId9"/>
    <p:sldId id="351" r:id="rId10"/>
    <p:sldId id="352" r:id="rId11"/>
    <p:sldId id="353" r:id="rId12"/>
    <p:sldId id="359" r:id="rId13"/>
    <p:sldId id="354" r:id="rId14"/>
    <p:sldId id="355" r:id="rId15"/>
    <p:sldId id="356" r:id="rId16"/>
    <p:sldId id="357" r:id="rId17"/>
    <p:sldId id="358" r:id="rId18"/>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87"/>
    <p:restoredTop sz="94614"/>
  </p:normalViewPr>
  <p:slideViewPr>
    <p:cSldViewPr>
      <p:cViewPr varScale="1">
        <p:scale>
          <a:sx n="90" d="100"/>
          <a:sy n="90" d="100"/>
        </p:scale>
        <p:origin x="288" y="184"/>
      </p:cViewPr>
      <p:guideLst>
        <p:guide orient="horz" pos="2160"/>
        <p:guide pos="2880"/>
      </p:guideLst>
    </p:cSldViewPr>
  </p:slideViewPr>
  <p:notesTextViewPr>
    <p:cViewPr>
      <p:scale>
        <a:sx n="100" d="100"/>
        <a:sy n="100" d="100"/>
      </p:scale>
      <p:origin x="0" y="0"/>
    </p:cViewPr>
  </p:notesTextViewPr>
  <p:notesViewPr>
    <p:cSldViewPr>
      <p:cViewPr>
        <p:scale>
          <a:sx n="195" d="100"/>
          <a:sy n="195" d="100"/>
        </p:scale>
        <p:origin x="776" y="-35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382588"/>
            <a:ext cx="4222750" cy="31670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121152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68263"/>
            <a:ext cx="5303838" cy="3978276"/>
          </a:xfrm>
        </p:spPr>
      </p:sp>
      <p:sp>
        <p:nvSpPr>
          <p:cNvPr id="3" name="Notes Placeholder 2"/>
          <p:cNvSpPr>
            <a:spLocks noGrp="1"/>
          </p:cNvSpPr>
          <p:nvPr>
            <p:ph type="body" idx="1"/>
          </p:nvPr>
        </p:nvSpPr>
        <p:spPr>
          <a:xfrm>
            <a:off x="120650" y="3952875"/>
            <a:ext cx="6934200" cy="5540375"/>
          </a:xfrm>
        </p:spPr>
        <p:txBody>
          <a:bodyPr>
            <a:normAutofit fontScale="92500" lnSpcReduction="10000"/>
          </a:bodyPr>
          <a:lstStyle/>
          <a:p>
            <a:r>
              <a:rPr lang="en-US" sz="1100" dirty="0"/>
              <a:t>After Paul was released from his first confinement (Acts 28:16-31) in Rome, he traveled widely (some call this the fourth missionary journey).  He mentions some of the stopping places in his letters to Timothy and Titus: Ephesus, Macedonia, Crete, Troas (where he left his cloak), Corinth, Miletus, and probably Nicopolis (where he planned to spend spend the winter) (1 Ti. 1:3; 2 Ti. 4:13, 20: Tit. 1:5; 3:12).  Afterwards when Paul crossed over to Italy he was arrested.  While Paul had been busy preaching, the conditions in Rome had changed dramatically, as by then, a great fire had taken place (July 18, 64 AD) in the Circus Maximus (stadium).  Nero deflected all blame to the Christians in Rome.  As a result, persecution had increased in Rome and many Christians were put to death. During this time of intense and irrational persecution, Paul was re-arrested.  In an earlier prison epistle, Paul had described himself as an old man (Philemon 1:9).  Now, even older, having spent a cold, hard winter at the Mamertine dungeon, he writes Timothy to come once again and asks him to come and  to bring his cloak, books and parchments (2 Ti. 4:11-21).  As the threat of death faced the Christians in Rome, sadly, he wrote that all had left him, except Luke (see also 4:16).  2 Timothy has been called the “tear stained” letter, a description that provides a picture of the emotions that must have been Paul’s and Timothy’s as they entered the last days of Paul’s life.  Imagine yourself in the position of Timothy, who was longing to hear from his imprisoned mentor, friend, and father in the faith.  He likely had heard of Paul’s arrest, then one one day a fellow-worker arrives with a letter from Paul.  Can you identify with Timothy? As you read the letter, your worst fears are confirmed; Paul’s letter to you tells of his imprisonment and suffering (1:8; 12, 16; 2:3).  He tells you that he is forsaken and lonely (1:15; 4:10-11, 16).  He tells you that his execution is imminent (4:6).  Perhaps, most moving of all is his urgent plea for you to “Make every effort to come to me soon” (4:9).  Lonely, scourged, beaten, and nearing death, can you sense the emotion? Paul had shown tears before (Acts 20:31; 2 Cor. 2:4) and one cannot imagine him penning these words without his own tears streaming down his cheeks and dropping onto the words he wrote.  This letter is easily the most personal and emotion-packed of all his letters. The time of Paul’s death was probably around 67 AD, and the second letter was written shortly before his execution (tradition has it that he was beheaded).  Even in prison, Paul was in the center of God’s will.  He was right where God wanted him to be.  He might have been an old man, shivering in a dark, damp pit, but he was still an apostle, a messenger sent by the Lord, a child of God…”an ambassador in chains” (1:1; Eph. 6:2).  He had been poured out like a drink offering (2 Ti. 4:6; Phil. 2:17) and these would be Paul’s last written words before his departure.  </a:t>
            </a:r>
          </a:p>
          <a:p>
            <a:endParaRPr lang="en-US" sz="1100" b="1" u="sng" dirty="0"/>
          </a:p>
          <a:p>
            <a:r>
              <a:rPr lang="en-US" sz="1100" b="1" u="sng" dirty="0"/>
              <a:t>Application</a:t>
            </a:r>
            <a:br>
              <a:rPr lang="en-US" sz="1100" b="1" u="sng" dirty="0"/>
            </a:br>
            <a:endParaRPr lang="en-US" sz="1100" b="1" u="sng" dirty="0"/>
          </a:p>
          <a:p>
            <a:pPr marL="685800" lvl="1" indent="-228600">
              <a:buAutoNum type="arabicPeriod"/>
            </a:pPr>
            <a:r>
              <a:rPr lang="en-US" sz="1100" dirty="0"/>
              <a:t>Paul states the obvious: in the church there will always be ”vessels” of gold and silver and ”vessels” of wood and of earth.  Paul says the first honor God with their works; the later dishonor Him with their lack of devotion.  </a:t>
            </a:r>
          </a:p>
          <a:p>
            <a:pPr marL="685800" lvl="1" indent="-228600">
              <a:buAutoNum type="arabicPeriod"/>
            </a:pPr>
            <a:r>
              <a:rPr lang="en-US" sz="1100" dirty="0"/>
              <a:t>”The Lord knows who are His” (2:19).  He also says some were ”swerving from the truth” (2:18).  Are you His or are you a swerver…a Hymenaeus, Philetus, or Demas (4:9)? He knows!</a:t>
            </a:r>
          </a:p>
          <a:p>
            <a:pPr marL="685800" lvl="1" indent="-228600">
              <a:buAutoNum type="arabicPeriod"/>
            </a:pPr>
            <a:r>
              <a:rPr lang="en-US" sz="1100" dirty="0"/>
              <a:t>We live in perilous (godless) times - can it be said of us that we are sincere in our love for God? Or do we just ”have the appearance of godliness?” (3:5).  Good question to ask oneself. </a:t>
            </a:r>
            <a:br>
              <a:rPr lang="en-US" sz="1100" dirty="0"/>
            </a:br>
            <a:endParaRPr lang="en-US" sz="1100" dirty="0"/>
          </a:p>
          <a:p>
            <a:r>
              <a:rPr lang="en-US" sz="1100" b="1" dirty="0"/>
              <a:t>Key thought: </a:t>
            </a:r>
            <a:r>
              <a:rPr lang="en-US" sz="1100" dirty="0"/>
              <a:t>  Ever ask, “will the church survive?” No doubt, times are bad and getting worse, as they were in Paul’s time (3:1-5; </a:t>
            </a:r>
            <a:br>
              <a:rPr lang="en-US" sz="1100" dirty="0"/>
            </a:br>
            <a:r>
              <a:rPr lang="en-US" sz="1100" dirty="0"/>
              <a:t>                           4:3-4).  We must not miss Paul’s message to Timothy regarding the godless times.  Essentially, he says, when I </a:t>
            </a:r>
            <a:br>
              <a:rPr lang="en-US" sz="1100" dirty="0"/>
            </a:br>
            <a:r>
              <a:rPr lang="en-US" sz="1100" dirty="0"/>
              <a:t>                           am gone, you must step up (4:2-4). How about us? Who will take the spot of our elders and deacons when they are </a:t>
            </a:r>
            <a:br>
              <a:rPr lang="en-US" sz="1100" dirty="0"/>
            </a:br>
            <a:r>
              <a:rPr lang="en-US" sz="1100" dirty="0"/>
              <a:t>                           gone? Who will be our next teachers? “For the Spirit God gave us does not make us timid, but gives us power, love </a:t>
            </a:r>
            <a:br>
              <a:rPr lang="en-US" sz="1100" dirty="0"/>
            </a:br>
            <a:r>
              <a:rPr lang="en-US" sz="1100" dirty="0"/>
              <a:t>                           and self-discipline”  (1:7, NIV).  Next one up…will it be you? </a:t>
            </a:r>
          </a:p>
          <a:p>
            <a:endParaRPr lang="en-US" sz="1100" dirty="0"/>
          </a:p>
          <a:p>
            <a:endParaRPr lang="en-US" sz="1100" dirty="0"/>
          </a:p>
          <a:p>
            <a:pPr marL="685800" lvl="1" indent="-228600">
              <a:buAutoNum type="arabicPeriod"/>
            </a:pPr>
            <a:endParaRPr lang="en-US" sz="1100" dirty="0"/>
          </a:p>
          <a:p>
            <a:pPr marL="685800" lvl="1" indent="-228600">
              <a:buAutoNum type="arabicPeriod"/>
            </a:pPr>
            <a:endParaRPr lang="en-US" sz="1100" dirty="0"/>
          </a:p>
          <a:p>
            <a:pPr lvl="1"/>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114448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2 Timothy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2 Timothy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28600" y="1828799"/>
            <a:ext cx="8763000" cy="4572001"/>
          </a:xfrm>
        </p:spPr>
        <p:txBody>
          <a:bodyPr>
            <a:normAutofit fontScale="85000" lnSpcReduction="20000"/>
          </a:bodyPr>
          <a:lstStyle/>
          <a:p>
            <a:pPr marL="118872" indent="0">
              <a:buNone/>
            </a:pPr>
            <a:r>
              <a:rPr lang="en-US" sz="2400" dirty="0"/>
              <a:t>The second letter to Timothy offers a picture of Paul at the end of his ministry, just before his death.  According to tradition, Paul was beheaded in about A.D. 67-68, not long after he wrote his last words to Timothy.  Certain personal details in the letter reveal a man settling his accounts and preparing for the inevitable.   At the close of the letter, Paul mentioned a significant number of people—some who had wronged him and others who had served faithfully alongside him (4:9–21).  This “manual of arms” provides excellent instruction to every soldier of Christ.  Keeping the charge is the message for every preacher of the gospel and “behavior in the house of the living God” should be the goal for every child of God (1 Ti. 3:15).  The confidence that Paul shows regarding his destiny is assured to all “who love His appearing” (4:6-8).   </a:t>
            </a:r>
          </a:p>
          <a:p>
            <a:pPr marL="118872" indent="0">
              <a:buNone/>
            </a:pPr>
            <a:endParaRPr lang="en-US" sz="2400" dirty="0"/>
          </a:p>
          <a:p>
            <a:pPr marL="118872" indent="0">
              <a:buNone/>
            </a:pPr>
            <a:r>
              <a:rPr lang="en-US" sz="2400" dirty="0"/>
              <a:t>We should not miss 2 Ti. 4:11 where Paul speaks of his own isolation and asks for Timothy to bring John Mark, with whom he had a “sharp disagreement” as Paul was launching his second missionary journey.  Obviously, whatever their differences, Paul and John Mark worked them out.  So should we work out differences with others.  </a:t>
            </a:r>
          </a:p>
        </p:txBody>
      </p:sp>
    </p:spTree>
    <p:extLst>
      <p:ext uri="{BB962C8B-B14F-4D97-AF65-F5344CB8AC3E}">
        <p14:creationId xmlns:p14="http://schemas.microsoft.com/office/powerpoint/2010/main" val="180335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524000"/>
            <a:ext cx="8839200" cy="5449824"/>
          </a:xfrm>
        </p:spPr>
        <p:txBody>
          <a:bodyPr>
            <a:normAutofit fontScale="85000" lnSpcReduction="20000"/>
          </a:bodyPr>
          <a:lstStyle/>
          <a:p>
            <a:pPr marL="118872" indent="0">
              <a:buNone/>
            </a:pPr>
            <a:r>
              <a:rPr lang="en-US" sz="2400" dirty="0"/>
              <a:t>Paul understood that the ministry would only become more difficult for Timothy with the apostle’s impending death. (Indeed, at some point after this letter from Paul, Timothy was imprisoned for his faith, see Hebrews 13:23). Paul knew that Timothy’s task of keeping the church within the bounds of sound doctrine while encouraging believers to live their lives well for the sake of Christ would be an often thankless and difficult task. Though hardship would come, Paul wanted Timothy to continue in those things he had learned, drawing on the rich heritage of faith that had been passed down to the young preacher, not just from Paul but also from his mother and grandmother ( 1:5–6; 3:14–15).  Do not miss the influence of these two ladies.  </a:t>
            </a:r>
          </a:p>
          <a:p>
            <a:pPr marL="118872" indent="0">
              <a:buNone/>
            </a:pPr>
            <a:endParaRPr lang="en-US" sz="2400" dirty="0"/>
          </a:p>
          <a:p>
            <a:pPr marL="118872" indent="0">
              <a:buNone/>
            </a:pPr>
            <a:r>
              <a:rPr lang="en-US" sz="2400" dirty="0"/>
              <a:t>The most striking feature of Paul’s encouragement comes when the aging apostle used a phrase that showed up prominently in his letter to Timothy four years prior. In that earlier letter, Paul exhorted Timothy to “fight the good fight” (1 Timothy 1:18; 6:12). But in this letter, Paul turned that phrase on himself, writing that he had “fought the good fight . . . finished the course . . . [and] kept the faith” (2 Timothy 4:7). Notice the soldier language.  What a great encouragement it must have been to the young soldier in Christ, as he worked with the church at Ephesus, to know that his mentor boldly modeled his perseverance in the faith, even to the point of death.</a:t>
            </a:r>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How do I apply?</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524000"/>
            <a:ext cx="8839200" cy="5449824"/>
          </a:xfrm>
        </p:spPr>
        <p:txBody>
          <a:bodyPr>
            <a:normAutofit/>
          </a:bodyPr>
          <a:lstStyle/>
          <a:p>
            <a:pPr marL="118872" indent="0">
              <a:buNone/>
            </a:pPr>
            <a:r>
              <a:rPr lang="en-US" sz="2400" dirty="0"/>
              <a:t>Second Timothy brings us to the brink of death, forcing us to consider its reality and how we might react when faced with it. Paul’s response instructs us still today (4:6-8).  His mind was not on himself, dwelling on the injustice that had befallen him.  Instead, trusting that God had him right where He wanted him, the aging apostle turned his attention to others, specifically to the church and to his young protégé, Timothy.   That said, with death imminent, from </a:t>
            </a:r>
            <a:r>
              <a:rPr lang="en-US" sz="2400"/>
              <a:t>his dungeon, </a:t>
            </a:r>
            <a:r>
              <a:rPr lang="en-US" sz="2400" dirty="0"/>
              <a:t>he cries out for things that comfort, his coat, book and parchments; most of all, the presence of Timothy, his friend.  </a:t>
            </a:r>
          </a:p>
          <a:p>
            <a:pPr marL="118872" indent="0">
              <a:buNone/>
            </a:pPr>
            <a:endParaRPr lang="en-US" sz="2400" dirty="0"/>
          </a:p>
          <a:p>
            <a:pPr marL="118872" indent="0">
              <a:buNone/>
            </a:pPr>
            <a:r>
              <a:rPr lang="en-US" sz="2400" dirty="0"/>
              <a:t>Where do you hope your thoughts linger as you come to the end of your days? Can you say with confidence that you have fought the good fight of faith? </a:t>
            </a:r>
          </a:p>
        </p:txBody>
      </p:sp>
    </p:spTree>
    <p:extLst>
      <p:ext uri="{BB962C8B-B14F-4D97-AF65-F5344CB8AC3E}">
        <p14:creationId xmlns:p14="http://schemas.microsoft.com/office/powerpoint/2010/main" val="325695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37A3C-E099-394F-B39A-492D08515F3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2AA824EF-ED9E-5040-9434-A3D367D14AB3}"/>
              </a:ext>
            </a:extLst>
          </p:cNvPr>
          <p:cNvSpPr>
            <a:spLocks noGrp="1"/>
          </p:cNvSpPr>
          <p:nvPr>
            <p:ph idx="1"/>
          </p:nvPr>
        </p:nvSpPr>
        <p:spPr>
          <a:xfrm>
            <a:off x="0" y="1865375"/>
            <a:ext cx="8991600" cy="4992625"/>
          </a:xfrm>
        </p:spPr>
        <p:txBody>
          <a:bodyPr>
            <a:normAutofit/>
          </a:bodyPr>
          <a:lstStyle/>
          <a:p>
            <a:pPr marL="690372" indent="-571500">
              <a:buFont typeface="+mj-lt"/>
              <a:buAutoNum type="romanUcPeriod"/>
            </a:pPr>
            <a:r>
              <a:rPr lang="en-US" sz="2400" b="1" dirty="0"/>
              <a:t>Salutation (</a:t>
            </a:r>
            <a:r>
              <a:rPr lang="en-US" sz="2400" dirty="0"/>
              <a:t>1:1-2)</a:t>
            </a:r>
          </a:p>
          <a:p>
            <a:pPr marL="690372" indent="-571500">
              <a:buFont typeface="+mj-lt"/>
              <a:buAutoNum type="romanUcPeriod"/>
            </a:pPr>
            <a:r>
              <a:rPr lang="en-US" sz="2400" b="1" dirty="0"/>
              <a:t>Encouraging words from an old soldier </a:t>
            </a:r>
            <a:r>
              <a:rPr lang="en-US" sz="2400" dirty="0"/>
              <a:t>(1:3-2:26)</a:t>
            </a:r>
          </a:p>
          <a:p>
            <a:pPr marL="411480" lvl="1" indent="0">
              <a:buNone/>
            </a:pPr>
            <a:r>
              <a:rPr lang="en-US" sz="2000" dirty="0"/>
              <a:t>     A.  Be faithful (1:3-18)</a:t>
            </a:r>
          </a:p>
          <a:p>
            <a:pPr marL="411480" lvl="1" indent="0">
              <a:buNone/>
            </a:pPr>
            <a:r>
              <a:rPr lang="en-US" sz="2000" dirty="0"/>
              <a:t>     B.  Be steadfast: seven exhortations</a:t>
            </a:r>
          </a:p>
          <a:p>
            <a:pPr marL="1124712" lvl="3" indent="-228600">
              <a:buFont typeface="+mj-lt"/>
              <a:buAutoNum type="arabicPeriod"/>
            </a:pPr>
            <a:r>
              <a:rPr lang="en-US" dirty="0"/>
              <a:t>Be strong in grace (2:1)</a:t>
            </a:r>
          </a:p>
          <a:p>
            <a:pPr marL="1124712" lvl="3" indent="-228600">
              <a:buFont typeface="+mj-lt"/>
              <a:buAutoNum type="arabicPeriod"/>
            </a:pPr>
            <a:r>
              <a:rPr lang="en-US" dirty="0"/>
              <a:t>Be faithful to entrust truth (teach it to others) (2:2)</a:t>
            </a:r>
          </a:p>
          <a:p>
            <a:pPr marL="1124712" lvl="3" indent="-228600">
              <a:buFont typeface="+mj-lt"/>
              <a:buAutoNum type="arabicPeriod"/>
            </a:pPr>
            <a:r>
              <a:rPr lang="en-US" dirty="0"/>
              <a:t>Be brave as a solder (accept suffering) (2:3-4)</a:t>
            </a:r>
          </a:p>
          <a:p>
            <a:pPr marL="1124712" lvl="3" indent="-228600">
              <a:buFont typeface="+mj-lt"/>
              <a:buAutoNum type="arabicPeriod"/>
            </a:pPr>
            <a:r>
              <a:rPr lang="en-US" dirty="0"/>
              <a:t>Be as disciplined as an athlete (2:5)</a:t>
            </a:r>
          </a:p>
          <a:p>
            <a:pPr marL="1124712" lvl="3" indent="-228600">
              <a:buFont typeface="+mj-lt"/>
              <a:buAutoNum type="arabicPeriod"/>
            </a:pPr>
            <a:r>
              <a:rPr lang="en-US" dirty="0"/>
              <a:t>Be hard working as a farmer (2:6)</a:t>
            </a:r>
          </a:p>
          <a:p>
            <a:pPr marL="1124712" lvl="3" indent="-228600">
              <a:buFont typeface="+mj-lt"/>
              <a:buAutoNum type="arabicPeriod"/>
            </a:pPr>
            <a:r>
              <a:rPr lang="en-US" dirty="0"/>
              <a:t>Be as diligent as a workman (2:15)</a:t>
            </a:r>
          </a:p>
          <a:p>
            <a:pPr marL="1124712" lvl="3" indent="-228600">
              <a:buFont typeface="+mj-lt"/>
              <a:buAutoNum type="arabicPeriod"/>
            </a:pPr>
            <a:r>
              <a:rPr lang="en-US" dirty="0"/>
              <a:t>Be gentle as a servant; ”not quarrelsome” (2:24-25)</a:t>
            </a:r>
          </a:p>
          <a:p>
            <a:pPr marL="411480" lvl="1" indent="0">
              <a:buNone/>
            </a:pPr>
            <a:r>
              <a:rPr lang="en-US" sz="2000" dirty="0"/>
              <a:t>	</a:t>
            </a:r>
          </a:p>
          <a:p>
            <a:pPr marL="411480" lvl="1" indent="0">
              <a:buNone/>
            </a:pPr>
            <a:r>
              <a:rPr lang="en-US" sz="2000" dirty="0"/>
              <a:t>     </a:t>
            </a:r>
            <a:endParaRPr lang="en-US" sz="2400" dirty="0"/>
          </a:p>
        </p:txBody>
      </p:sp>
    </p:spTree>
    <p:extLst>
      <p:ext uri="{BB962C8B-B14F-4D97-AF65-F5344CB8AC3E}">
        <p14:creationId xmlns:p14="http://schemas.microsoft.com/office/powerpoint/2010/main" val="365830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824EF-ED9E-5040-9434-A3D367D14AB3}"/>
              </a:ext>
            </a:extLst>
          </p:cNvPr>
          <p:cNvSpPr>
            <a:spLocks noGrp="1"/>
          </p:cNvSpPr>
          <p:nvPr>
            <p:ph idx="4294967295"/>
          </p:nvPr>
        </p:nvSpPr>
        <p:spPr>
          <a:xfrm>
            <a:off x="122583" y="457200"/>
            <a:ext cx="8991600" cy="4992687"/>
          </a:xfrm>
        </p:spPr>
        <p:txBody>
          <a:bodyPr>
            <a:normAutofit/>
          </a:bodyPr>
          <a:lstStyle/>
          <a:p>
            <a:pPr marL="633222" indent="-514350">
              <a:buFont typeface="+mj-lt"/>
              <a:buAutoNum type="romanUcPeriod" startAt="3"/>
            </a:pPr>
            <a:r>
              <a:rPr lang="en-US" sz="2400" b="1" dirty="0"/>
              <a:t>Warnings from an old soldier </a:t>
            </a:r>
            <a:r>
              <a:rPr lang="en-US" sz="2400" dirty="0"/>
              <a:t>(difficult times ahead</a:t>
            </a:r>
            <a:r>
              <a:rPr lang="en-US" sz="2400" b="1" dirty="0"/>
              <a:t>)</a:t>
            </a:r>
            <a:r>
              <a:rPr lang="en-US" sz="2400" dirty="0"/>
              <a:t>: (3:1-4:8)</a:t>
            </a:r>
          </a:p>
          <a:p>
            <a:pPr marL="118872" indent="0">
              <a:buNone/>
            </a:pPr>
            <a:r>
              <a:rPr lang="en-US" sz="2400" dirty="0"/>
              <a:t>         </a:t>
            </a:r>
            <a:r>
              <a:rPr lang="en-US" sz="2000" dirty="0"/>
              <a:t>A.  Beware of apostacy (3:1-9)</a:t>
            </a:r>
          </a:p>
          <a:p>
            <a:pPr marL="118872" indent="0">
              <a:buNone/>
            </a:pPr>
            <a:r>
              <a:rPr lang="en-US" sz="2000" dirty="0"/>
              <a:t>           B.  Defend the truth (3:10-17)</a:t>
            </a:r>
          </a:p>
          <a:p>
            <a:pPr marL="118872" indent="0">
              <a:buNone/>
            </a:pPr>
            <a:r>
              <a:rPr lang="en-US" sz="2000" dirty="0"/>
              <a:t>           C.  Preach the word (4:1-8)</a:t>
            </a:r>
          </a:p>
          <a:p>
            <a:pPr marL="633222" indent="-514350">
              <a:buFont typeface="+mj-lt"/>
              <a:buAutoNum type="romanUcPeriod" startAt="4"/>
            </a:pPr>
            <a:r>
              <a:rPr lang="en-US" sz="2400" b="1" dirty="0"/>
              <a:t>Closing notes </a:t>
            </a:r>
            <a:r>
              <a:rPr lang="en-US" sz="2400" dirty="0"/>
              <a:t>- greetings, personal requests, and benediction (4:9-22)</a:t>
            </a:r>
          </a:p>
        </p:txBody>
      </p:sp>
      <p:sp>
        <p:nvSpPr>
          <p:cNvPr id="5" name="TextBox 4">
            <a:extLst>
              <a:ext uri="{FF2B5EF4-FFF2-40B4-BE49-F238E27FC236}">
                <a16:creationId xmlns:a16="http://schemas.microsoft.com/office/drawing/2014/main" id="{3747712C-C5E6-AB4E-A425-CD6B386CC132}"/>
              </a:ext>
            </a:extLst>
          </p:cNvPr>
          <p:cNvSpPr txBox="1"/>
          <p:nvPr/>
        </p:nvSpPr>
        <p:spPr>
          <a:xfrm>
            <a:off x="838200" y="3124200"/>
            <a:ext cx="7696200" cy="1569660"/>
          </a:xfrm>
          <a:prstGeom prst="rect">
            <a:avLst/>
          </a:prstGeom>
          <a:solidFill>
            <a:srgbClr val="FFC000"/>
          </a:solidFill>
          <a:ln w="57150">
            <a:solidFill>
              <a:schemeClr val="tx1"/>
            </a:solidFill>
          </a:ln>
        </p:spPr>
        <p:txBody>
          <a:bodyPr wrap="square" rtlCol="0">
            <a:spAutoFit/>
          </a:bodyPr>
          <a:lstStyle/>
          <a:p>
            <a:r>
              <a:rPr lang="en-US" sz="2200" dirty="0"/>
              <a:t>Chapter 1: The charge to guard the gospel</a:t>
            </a:r>
          </a:p>
          <a:p>
            <a:r>
              <a:rPr lang="en-US" sz="2200" dirty="0"/>
              <a:t>Chapter 2: The charge to suffer for the gospel (see 2:3, 8-9)</a:t>
            </a:r>
          </a:p>
          <a:p>
            <a:r>
              <a:rPr lang="en-US" sz="2200" dirty="0"/>
              <a:t>Chapter 3:  The charge to continue in the gospel (see 3:13-14)</a:t>
            </a:r>
          </a:p>
          <a:p>
            <a:r>
              <a:rPr lang="en-US" sz="2200" dirty="0"/>
              <a:t>Chapter 4: The charge to proclaim the gospel (4:1-2)</a:t>
            </a:r>
          </a:p>
          <a:p>
            <a:endParaRPr lang="en-US" sz="800" dirty="0"/>
          </a:p>
        </p:txBody>
      </p:sp>
    </p:spTree>
    <p:extLst>
      <p:ext uri="{BB962C8B-B14F-4D97-AF65-F5344CB8AC3E}">
        <p14:creationId xmlns:p14="http://schemas.microsoft.com/office/powerpoint/2010/main" val="272776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A808-8C04-8443-933E-709B4340338F}"/>
              </a:ext>
            </a:extLst>
          </p:cNvPr>
          <p:cNvSpPr>
            <a:spLocks noGrp="1"/>
          </p:cNvSpPr>
          <p:nvPr>
            <p:ph type="title"/>
          </p:nvPr>
        </p:nvSpPr>
        <p:spPr/>
        <p:txBody>
          <a:bodyPr/>
          <a:lstStyle/>
          <a:p>
            <a:r>
              <a:rPr lang="en-US" dirty="0"/>
              <a:t>“</a:t>
            </a:r>
            <a:r>
              <a:rPr lang="en-US" sz="3200" dirty="0"/>
              <a:t>Finishing the course” (4:7)</a:t>
            </a:r>
          </a:p>
        </p:txBody>
      </p:sp>
      <p:sp>
        <p:nvSpPr>
          <p:cNvPr id="3" name="Content Placeholder 2">
            <a:extLst>
              <a:ext uri="{FF2B5EF4-FFF2-40B4-BE49-F238E27FC236}">
                <a16:creationId xmlns:a16="http://schemas.microsoft.com/office/drawing/2014/main" id="{DC68706A-3529-7740-82C9-5C01426038D0}"/>
              </a:ext>
            </a:extLst>
          </p:cNvPr>
          <p:cNvSpPr>
            <a:spLocks noGrp="1"/>
          </p:cNvSpPr>
          <p:nvPr>
            <p:ph idx="1"/>
          </p:nvPr>
        </p:nvSpPr>
        <p:spPr>
          <a:xfrm>
            <a:off x="152400" y="1676400"/>
            <a:ext cx="8763000" cy="4724401"/>
          </a:xfrm>
        </p:spPr>
        <p:txBody>
          <a:bodyPr>
            <a:normAutofit lnSpcReduction="10000"/>
          </a:bodyPr>
          <a:lstStyle/>
          <a:p>
            <a:pPr marL="118872" indent="0">
              <a:buNone/>
            </a:pPr>
            <a:r>
              <a:rPr lang="en-US" sz="2200" dirty="0"/>
              <a:t>“The Christian race is not a sprint or a dash, but a marathon.  Most who enter a marathon do not do so to win the race (only one can win), but to finish the race.  One marathoner told me that the secret of finishing is picking up your feet and putting them down again --- again and again --- for twenty-six miles.  Another described the “wall” that marathoners hit when it seems they can go no longer.  That is when they show whether they are marathoners are just wishful thinkers.  Real marathoners reach deep inside themselves and keep on going.  Their imagery is is a fitting metaphor for living the Christian life year after year in spite of difficulties and obstacles.  How sad it is to see some run the race for years and then quit when they are so close to the finish.”  --- </a:t>
            </a:r>
            <a:r>
              <a:rPr lang="en-US" sz="1600" dirty="0"/>
              <a:t>David Roper, Ibid, </a:t>
            </a:r>
            <a:endParaRPr lang="en-US" sz="2200" dirty="0"/>
          </a:p>
          <a:p>
            <a:pPr marL="118872" indent="0">
              <a:buNone/>
            </a:pPr>
            <a:endParaRPr lang="en-US" sz="2200" dirty="0"/>
          </a:p>
          <a:p>
            <a:pPr marL="118872" indent="0">
              <a:buNone/>
            </a:pPr>
            <a:r>
              <a:rPr lang="en-US" sz="2200" dirty="0"/>
              <a:t>Paul was ready to die.  Are we? </a:t>
            </a:r>
          </a:p>
          <a:p>
            <a:pPr marL="118872" indent="0">
              <a:buNone/>
            </a:pPr>
            <a:endParaRPr lang="en-US" sz="2200" dirty="0"/>
          </a:p>
          <a:p>
            <a:pPr marL="118872" indent="0">
              <a:buNone/>
            </a:pPr>
            <a:r>
              <a:rPr lang="en-US" sz="2200" dirty="0"/>
              <a:t>(Note: see Rev. 2:10; Phil. 3:13-14).  </a:t>
            </a:r>
          </a:p>
        </p:txBody>
      </p:sp>
    </p:spTree>
    <p:extLst>
      <p:ext uri="{BB962C8B-B14F-4D97-AF65-F5344CB8AC3E}">
        <p14:creationId xmlns:p14="http://schemas.microsoft.com/office/powerpoint/2010/main" val="3014945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A5F8D-AAD9-3747-9004-EA3A0A8E71A3}"/>
              </a:ext>
            </a:extLst>
          </p:cNvPr>
          <p:cNvSpPr>
            <a:spLocks noGrp="1"/>
          </p:cNvSpPr>
          <p:nvPr>
            <p:ph type="title"/>
          </p:nvPr>
        </p:nvSpPr>
        <p:spPr/>
        <p:txBody>
          <a:bodyPr>
            <a:normAutofit/>
          </a:bodyPr>
          <a:lstStyle/>
          <a:p>
            <a:r>
              <a:rPr lang="en-US" sz="3200" dirty="0"/>
              <a:t>Paul’s final defense (Acts 26:2-6)</a:t>
            </a:r>
          </a:p>
        </p:txBody>
      </p:sp>
      <p:sp>
        <p:nvSpPr>
          <p:cNvPr id="3" name="Content Placeholder 2">
            <a:extLst>
              <a:ext uri="{FF2B5EF4-FFF2-40B4-BE49-F238E27FC236}">
                <a16:creationId xmlns:a16="http://schemas.microsoft.com/office/drawing/2014/main" id="{089D9846-A300-B540-89EF-F9242F1A00AA}"/>
              </a:ext>
            </a:extLst>
          </p:cNvPr>
          <p:cNvSpPr>
            <a:spLocks noGrp="1"/>
          </p:cNvSpPr>
          <p:nvPr>
            <p:ph idx="1"/>
          </p:nvPr>
        </p:nvSpPr>
        <p:spPr>
          <a:xfrm>
            <a:off x="152400" y="1437992"/>
            <a:ext cx="8763000" cy="5420007"/>
          </a:xfrm>
        </p:spPr>
        <p:txBody>
          <a:bodyPr>
            <a:noAutofit/>
          </a:bodyPr>
          <a:lstStyle/>
          <a:p>
            <a:pPr marL="118872" indent="0">
              <a:buNone/>
            </a:pPr>
            <a:r>
              <a:rPr lang="en-US" sz="2200" dirty="0"/>
              <a:t>“Then Agrippa said to Paul, “You have permission to speak for yourself.”  So Paul motioned with his hand and began his defense: 2 “King Agrippa, I consider myself fortunate to stand before you today as I make my defense against all the accusations of the Jews, 3 and especially so because you are well acquainted with all the Jewish customs and controversies. Therefore, I beg you to listen to me patiently.  4 “The Jewish people all know the way I have lived ever since I was a child, from the beginning of my life in my own country, and also in Jerusalem. 5 They have known me for a long time and can testify, if they are willing, that I conformed to the strictest sect of our religion, living as a Pharisee. 6 </a:t>
            </a:r>
            <a:r>
              <a:rPr lang="en-US" sz="2200" b="1" dirty="0"/>
              <a:t>And now it is because of my hope in what God has promised our ancestors </a:t>
            </a:r>
            <a:r>
              <a:rPr lang="en-US" sz="2200" dirty="0"/>
              <a:t>that I am on trial today.”</a:t>
            </a:r>
          </a:p>
        </p:txBody>
      </p:sp>
    </p:spTree>
    <p:extLst>
      <p:ext uri="{BB962C8B-B14F-4D97-AF65-F5344CB8AC3E}">
        <p14:creationId xmlns:p14="http://schemas.microsoft.com/office/powerpoint/2010/main" val="257357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40CB-CDFE-7840-B015-09F97DFE1E06}"/>
              </a:ext>
            </a:extLst>
          </p:cNvPr>
          <p:cNvSpPr>
            <a:spLocks noGrp="1"/>
          </p:cNvSpPr>
          <p:nvPr>
            <p:ph type="title"/>
          </p:nvPr>
        </p:nvSpPr>
        <p:spPr/>
        <p:txBody>
          <a:bodyPr>
            <a:normAutofit/>
          </a:bodyPr>
          <a:lstStyle/>
          <a:p>
            <a:r>
              <a:rPr lang="en-US" sz="3200" dirty="0"/>
              <a:t>Paul’s last words (2 Ti. 4:6-8)</a:t>
            </a:r>
          </a:p>
        </p:txBody>
      </p:sp>
      <p:sp>
        <p:nvSpPr>
          <p:cNvPr id="3" name="Content Placeholder 2">
            <a:extLst>
              <a:ext uri="{FF2B5EF4-FFF2-40B4-BE49-F238E27FC236}">
                <a16:creationId xmlns:a16="http://schemas.microsoft.com/office/drawing/2014/main" id="{713D3AA0-10BF-1A4D-B726-0A636BE3D933}"/>
              </a:ext>
            </a:extLst>
          </p:cNvPr>
          <p:cNvSpPr>
            <a:spLocks noGrp="1"/>
          </p:cNvSpPr>
          <p:nvPr>
            <p:ph idx="1"/>
          </p:nvPr>
        </p:nvSpPr>
        <p:spPr>
          <a:xfrm>
            <a:off x="434009" y="1584500"/>
            <a:ext cx="8229600" cy="4625609"/>
          </a:xfrm>
        </p:spPr>
        <p:txBody>
          <a:bodyPr>
            <a:normAutofit/>
          </a:bodyPr>
          <a:lstStyle/>
          <a:p>
            <a:pPr marL="118872" indent="0">
              <a:buNone/>
            </a:pPr>
            <a:r>
              <a:rPr lang="en-US" sz="2400" dirty="0"/>
              <a:t>“For I am already being poured out like a drink offering, and the time for my departure is near. 7 I have fought the good fight, I have finished the race, I have kept the faith. 8 Now there is in store for me the crown of righteousness, which the Lord, the righteous Judge, will award to me on that day—and not only to me, but also to all who have longed for his appearing.”</a:t>
            </a:r>
          </a:p>
          <a:p>
            <a:pPr marL="118872" indent="0">
              <a:buNone/>
            </a:pPr>
            <a:endParaRPr lang="en-US" sz="2400" dirty="0"/>
          </a:p>
          <a:p>
            <a:pPr marL="118872" indent="0">
              <a:buNone/>
            </a:pPr>
            <a:endParaRPr lang="en-US" sz="2400" dirty="0"/>
          </a:p>
        </p:txBody>
      </p:sp>
      <p:sp>
        <p:nvSpPr>
          <p:cNvPr id="4" name="TextBox 3">
            <a:extLst>
              <a:ext uri="{FF2B5EF4-FFF2-40B4-BE49-F238E27FC236}">
                <a16:creationId xmlns:a16="http://schemas.microsoft.com/office/drawing/2014/main" id="{77ECB66C-3C60-7443-BBFC-DB03D7DD44D5}"/>
              </a:ext>
            </a:extLst>
          </p:cNvPr>
          <p:cNvSpPr txBox="1"/>
          <p:nvPr/>
        </p:nvSpPr>
        <p:spPr>
          <a:xfrm>
            <a:off x="480391" y="4120863"/>
            <a:ext cx="8229600" cy="1200329"/>
          </a:xfrm>
          <a:prstGeom prst="rect">
            <a:avLst/>
          </a:prstGeom>
          <a:solidFill>
            <a:schemeClr val="accent1"/>
          </a:solidFill>
        </p:spPr>
        <p:txBody>
          <a:bodyPr wrap="square" rtlCol="0">
            <a:spAutoFit/>
          </a:bodyPr>
          <a:lstStyle/>
          <a:p>
            <a:r>
              <a:rPr lang="en-US" sz="2400" dirty="0"/>
              <a:t>Warren W. Wersbe once wrote, “A great person’s last words are significant.  They are a window that helps us to look into his heart, or a measure that helps to evaluate his life</a:t>
            </a:r>
            <a:r>
              <a:rPr lang="en-US" sz="2200" dirty="0"/>
              <a:t>.”</a:t>
            </a:r>
          </a:p>
        </p:txBody>
      </p:sp>
      <p:sp>
        <p:nvSpPr>
          <p:cNvPr id="5" name="TextBox 4">
            <a:extLst>
              <a:ext uri="{FF2B5EF4-FFF2-40B4-BE49-F238E27FC236}">
                <a16:creationId xmlns:a16="http://schemas.microsoft.com/office/drawing/2014/main" id="{466FD4A6-6C33-7247-828E-3AD837017599}"/>
              </a:ext>
            </a:extLst>
          </p:cNvPr>
          <p:cNvSpPr txBox="1"/>
          <p:nvPr/>
        </p:nvSpPr>
        <p:spPr>
          <a:xfrm>
            <a:off x="480391" y="5502223"/>
            <a:ext cx="8229600" cy="707886"/>
          </a:xfrm>
          <a:prstGeom prst="rect">
            <a:avLst/>
          </a:prstGeom>
          <a:solidFill>
            <a:schemeClr val="accent1"/>
          </a:solidFill>
        </p:spPr>
        <p:txBody>
          <a:bodyPr wrap="square" rtlCol="0">
            <a:spAutoFit/>
          </a:bodyPr>
          <a:lstStyle/>
          <a:p>
            <a:r>
              <a:rPr lang="en-US" sz="2400" dirty="0"/>
              <a:t>“You can’t measure the length of a tree until it’s down” </a:t>
            </a:r>
            <a:r>
              <a:rPr lang="en-US" sz="1600" dirty="0"/>
              <a:t>--- Carl Sandburg, The War Years, 1939</a:t>
            </a:r>
          </a:p>
        </p:txBody>
      </p:sp>
    </p:spTree>
    <p:extLst>
      <p:ext uri="{BB962C8B-B14F-4D97-AF65-F5344CB8AC3E}">
        <p14:creationId xmlns:p14="http://schemas.microsoft.com/office/powerpoint/2010/main" val="146794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Timothy</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b="1" dirty="0"/>
              <a:t>Chapter 1</a:t>
            </a:r>
          </a:p>
        </p:txBody>
      </p:sp>
      <p:sp>
        <p:nvSpPr>
          <p:cNvPr id="118" name="TextBox 117"/>
          <p:cNvSpPr txBox="1"/>
          <p:nvPr/>
        </p:nvSpPr>
        <p:spPr>
          <a:xfrm>
            <a:off x="2819400" y="3886200"/>
            <a:ext cx="1828800" cy="369332"/>
          </a:xfrm>
          <a:prstGeom prst="rect">
            <a:avLst/>
          </a:prstGeom>
          <a:noFill/>
        </p:spPr>
        <p:txBody>
          <a:bodyPr wrap="square" rtlCol="0">
            <a:spAutoFit/>
          </a:bodyPr>
          <a:lstStyle/>
          <a:p>
            <a:r>
              <a:rPr lang="en-US" dirty="0"/>
              <a:t>         </a:t>
            </a:r>
            <a:r>
              <a:rPr lang="en-US" b="1" dirty="0"/>
              <a:t>Chapter</a:t>
            </a:r>
            <a:r>
              <a:rPr lang="en-US" dirty="0"/>
              <a:t> 2</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6764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543300" y="2705100"/>
            <a:ext cx="28956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05400" y="3886200"/>
            <a:ext cx="1676400" cy="369332"/>
          </a:xfrm>
          <a:prstGeom prst="rect">
            <a:avLst/>
          </a:prstGeom>
          <a:noFill/>
        </p:spPr>
        <p:txBody>
          <a:bodyPr wrap="square" rtlCol="0">
            <a:spAutoFit/>
          </a:bodyPr>
          <a:lstStyle/>
          <a:p>
            <a:r>
              <a:rPr lang="en-US" dirty="0"/>
              <a:t> </a:t>
            </a:r>
            <a:r>
              <a:rPr lang="en-US" b="1" dirty="0"/>
              <a:t>Chapter</a:t>
            </a:r>
            <a:r>
              <a:rPr lang="en-US" dirty="0"/>
              <a:t> 3</a:t>
            </a:r>
          </a:p>
        </p:txBody>
      </p:sp>
      <p:sp>
        <p:nvSpPr>
          <p:cNvPr id="52" name="TextBox 51"/>
          <p:cNvSpPr txBox="1"/>
          <p:nvPr/>
        </p:nvSpPr>
        <p:spPr>
          <a:xfrm>
            <a:off x="6781800" y="3886200"/>
            <a:ext cx="1752600" cy="369332"/>
          </a:xfrm>
          <a:prstGeom prst="rect">
            <a:avLst/>
          </a:prstGeom>
          <a:noFill/>
        </p:spPr>
        <p:txBody>
          <a:bodyPr wrap="square" rtlCol="0">
            <a:spAutoFit/>
          </a:bodyPr>
          <a:lstStyle/>
          <a:p>
            <a:r>
              <a:rPr lang="en-US" sz="1600" dirty="0"/>
              <a:t>     </a:t>
            </a:r>
            <a:r>
              <a:rPr lang="en-US" b="1" dirty="0"/>
              <a:t>Chapter</a:t>
            </a:r>
            <a:r>
              <a:rPr lang="en-US" dirty="0"/>
              <a:t> 4</a:t>
            </a:r>
          </a:p>
        </p:txBody>
      </p:sp>
      <p:cxnSp>
        <p:nvCxnSpPr>
          <p:cNvPr id="104" name="Straight Connector 103"/>
          <p:cNvCxnSpPr/>
          <p:nvPr/>
        </p:nvCxnSpPr>
        <p:spPr>
          <a:xfrm rot="5400000">
            <a:off x="4572000" y="45720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667000" y="45720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477000" y="47244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514600" y="6019800"/>
            <a:ext cx="914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381500" y="5981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6096000" y="60198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3069" y="4267200"/>
            <a:ext cx="1643269" cy="338554"/>
          </a:xfrm>
          <a:prstGeom prst="rect">
            <a:avLst/>
          </a:prstGeom>
          <a:noFill/>
        </p:spPr>
        <p:txBody>
          <a:bodyPr wrap="square" rtlCol="0">
            <a:spAutoFit/>
          </a:bodyPr>
          <a:lstStyle/>
          <a:p>
            <a:r>
              <a:rPr lang="en-US" sz="1600" b="1" dirty="0"/>
              <a:t>Perspective</a:t>
            </a:r>
          </a:p>
        </p:txBody>
      </p:sp>
      <p:sp>
        <p:nvSpPr>
          <p:cNvPr id="60" name="TextBox 59"/>
          <p:cNvSpPr txBox="1"/>
          <p:nvPr/>
        </p:nvSpPr>
        <p:spPr>
          <a:xfrm>
            <a:off x="304800" y="4572000"/>
            <a:ext cx="838200" cy="369332"/>
          </a:xfrm>
          <a:prstGeom prst="rect">
            <a:avLst/>
          </a:prstGeom>
          <a:noFill/>
        </p:spPr>
        <p:txBody>
          <a:bodyPr wrap="square" rtlCol="0">
            <a:spAutoFit/>
          </a:bodyPr>
          <a:lstStyle/>
          <a:p>
            <a:r>
              <a:rPr lang="en-US" dirty="0"/>
              <a:t>   </a:t>
            </a:r>
            <a:r>
              <a:rPr lang="en-US" b="1" dirty="0"/>
              <a:t>Tone</a:t>
            </a:r>
          </a:p>
        </p:txBody>
      </p:sp>
      <p:sp>
        <p:nvSpPr>
          <p:cNvPr id="62" name="TextBox 61"/>
          <p:cNvSpPr txBox="1"/>
          <p:nvPr/>
        </p:nvSpPr>
        <p:spPr>
          <a:xfrm>
            <a:off x="228600" y="5029200"/>
            <a:ext cx="833883" cy="369332"/>
          </a:xfrm>
          <a:prstGeom prst="rect">
            <a:avLst/>
          </a:prstGeom>
          <a:noFill/>
        </p:spPr>
        <p:txBody>
          <a:bodyPr wrap="square" rtlCol="0">
            <a:spAutoFit/>
          </a:bodyPr>
          <a:lstStyle/>
          <a:p>
            <a:r>
              <a:rPr lang="en-US" b="1" dirty="0"/>
              <a:t>Them</a:t>
            </a:r>
          </a:p>
        </p:txBody>
      </p:sp>
      <p:sp>
        <p:nvSpPr>
          <p:cNvPr id="63" name="TextBox 62"/>
          <p:cNvSpPr txBox="1"/>
          <p:nvPr/>
        </p:nvSpPr>
        <p:spPr>
          <a:xfrm>
            <a:off x="381000" y="5638800"/>
            <a:ext cx="838200" cy="646331"/>
          </a:xfrm>
          <a:prstGeom prst="rect">
            <a:avLst/>
          </a:prstGeom>
          <a:noFill/>
        </p:spPr>
        <p:txBody>
          <a:bodyPr wrap="square" rtlCol="0">
            <a:spAutoFit/>
          </a:bodyPr>
          <a:lstStyle/>
          <a:p>
            <a:r>
              <a:rPr lang="en-US" dirty="0"/>
              <a:t>  </a:t>
            </a:r>
            <a:r>
              <a:rPr lang="en-US" b="1" dirty="0"/>
              <a:t>Key</a:t>
            </a:r>
          </a:p>
          <a:p>
            <a:r>
              <a:rPr lang="en-US" b="1" dirty="0"/>
              <a:t>Verse</a:t>
            </a:r>
          </a:p>
        </p:txBody>
      </p:sp>
      <p:sp>
        <p:nvSpPr>
          <p:cNvPr id="64" name="TextBox 63"/>
          <p:cNvSpPr txBox="1"/>
          <p:nvPr/>
        </p:nvSpPr>
        <p:spPr>
          <a:xfrm>
            <a:off x="1524000" y="1447800"/>
            <a:ext cx="1434367" cy="646331"/>
          </a:xfrm>
          <a:prstGeom prst="rect">
            <a:avLst/>
          </a:prstGeom>
          <a:noFill/>
        </p:spPr>
        <p:txBody>
          <a:bodyPr wrap="none" rtlCol="0">
            <a:spAutoFit/>
          </a:bodyPr>
          <a:lstStyle/>
          <a:p>
            <a:r>
              <a:rPr lang="en-US" dirty="0">
                <a:latin typeface="Arial Black" pitchFamily="34" charset="0"/>
              </a:rPr>
              <a:t>Guard the</a:t>
            </a:r>
          </a:p>
          <a:p>
            <a:r>
              <a:rPr lang="en-US" dirty="0">
                <a:latin typeface="Arial Black" pitchFamily="34" charset="0"/>
              </a:rPr>
              <a:t> Treasure</a:t>
            </a:r>
          </a:p>
        </p:txBody>
      </p:sp>
      <p:sp>
        <p:nvSpPr>
          <p:cNvPr id="65" name="TextBox 64"/>
          <p:cNvSpPr txBox="1"/>
          <p:nvPr/>
        </p:nvSpPr>
        <p:spPr>
          <a:xfrm>
            <a:off x="3276600" y="1447800"/>
            <a:ext cx="1547551" cy="646331"/>
          </a:xfrm>
          <a:prstGeom prst="rect">
            <a:avLst/>
          </a:prstGeom>
          <a:noFill/>
        </p:spPr>
        <p:txBody>
          <a:bodyPr wrap="square" rtlCol="0">
            <a:spAutoFit/>
          </a:bodyPr>
          <a:lstStyle/>
          <a:p>
            <a:r>
              <a:rPr lang="en-US" dirty="0">
                <a:solidFill>
                  <a:srgbClr val="FFFF00"/>
                </a:solidFill>
                <a:latin typeface="Arial Black" pitchFamily="34" charset="0"/>
              </a:rPr>
              <a:t>    </a:t>
            </a:r>
            <a:r>
              <a:rPr lang="en-US" dirty="0">
                <a:latin typeface="Arial Black" pitchFamily="34" charset="0"/>
              </a:rPr>
              <a:t>Suffer</a:t>
            </a:r>
          </a:p>
          <a:p>
            <a:r>
              <a:rPr lang="en-US" dirty="0">
                <a:latin typeface="Arial Black" pitchFamily="34" charset="0"/>
              </a:rPr>
              <a:t>  Hardship</a:t>
            </a:r>
          </a:p>
        </p:txBody>
      </p:sp>
      <p:sp>
        <p:nvSpPr>
          <p:cNvPr id="66" name="TextBox 65"/>
          <p:cNvSpPr txBox="1"/>
          <p:nvPr/>
        </p:nvSpPr>
        <p:spPr>
          <a:xfrm>
            <a:off x="5334000" y="1447800"/>
            <a:ext cx="1313180" cy="369332"/>
          </a:xfrm>
          <a:prstGeom prst="rect">
            <a:avLst/>
          </a:prstGeom>
          <a:noFill/>
        </p:spPr>
        <p:txBody>
          <a:bodyPr wrap="square" rtlCol="0">
            <a:spAutoFit/>
          </a:bodyPr>
          <a:lstStyle/>
          <a:p>
            <a:r>
              <a:rPr lang="en-US" dirty="0">
                <a:latin typeface="Arial Black" pitchFamily="34" charset="0"/>
              </a:rPr>
              <a:t>Continue</a:t>
            </a:r>
          </a:p>
        </p:txBody>
      </p:sp>
      <p:sp>
        <p:nvSpPr>
          <p:cNvPr id="67" name="TextBox 66"/>
          <p:cNvSpPr txBox="1"/>
          <p:nvPr/>
        </p:nvSpPr>
        <p:spPr>
          <a:xfrm>
            <a:off x="7086600" y="1447800"/>
            <a:ext cx="1632780" cy="646331"/>
          </a:xfrm>
          <a:prstGeom prst="rect">
            <a:avLst/>
          </a:prstGeom>
          <a:noFill/>
        </p:spPr>
        <p:txBody>
          <a:bodyPr wrap="square" rtlCol="0">
            <a:spAutoFit/>
          </a:bodyPr>
          <a:lstStyle/>
          <a:p>
            <a:r>
              <a:rPr lang="en-US" dirty="0">
                <a:latin typeface="Arial Black" pitchFamily="34" charset="0"/>
              </a:rPr>
              <a:t>Preach the</a:t>
            </a:r>
          </a:p>
          <a:p>
            <a:r>
              <a:rPr lang="en-US" dirty="0">
                <a:latin typeface="Arial Black" pitchFamily="34" charset="0"/>
              </a:rPr>
              <a:t>    Word</a:t>
            </a:r>
          </a:p>
        </p:txBody>
      </p:sp>
      <p:sp>
        <p:nvSpPr>
          <p:cNvPr id="70" name="TextBox 69"/>
          <p:cNvSpPr txBox="1"/>
          <p:nvPr/>
        </p:nvSpPr>
        <p:spPr>
          <a:xfrm>
            <a:off x="1192864" y="2133600"/>
            <a:ext cx="2007536" cy="1200329"/>
          </a:xfrm>
          <a:prstGeom prst="rect">
            <a:avLst/>
          </a:prstGeom>
          <a:noFill/>
        </p:spPr>
        <p:txBody>
          <a:bodyPr wrap="square" rtlCol="0">
            <a:spAutoFit/>
          </a:bodyPr>
          <a:lstStyle/>
          <a:p>
            <a:pPr>
              <a:buFont typeface="Arial" pitchFamily="34" charset="0"/>
              <a:buChar char="•"/>
            </a:pPr>
            <a:r>
              <a:rPr lang="en-US" b="1" dirty="0"/>
              <a:t>Paul’s greeting</a:t>
            </a:r>
          </a:p>
          <a:p>
            <a:pPr>
              <a:buFont typeface="Arial" pitchFamily="34" charset="0"/>
              <a:buChar char="•"/>
            </a:pPr>
            <a:r>
              <a:rPr lang="en-US" b="1" dirty="0"/>
              <a:t>Timothy’s life</a:t>
            </a:r>
          </a:p>
          <a:p>
            <a:pPr>
              <a:buFont typeface="Arial" pitchFamily="34" charset="0"/>
              <a:buChar char="•"/>
            </a:pPr>
            <a:r>
              <a:rPr lang="en-US" b="1" dirty="0"/>
              <a:t>God’s treasure</a:t>
            </a:r>
          </a:p>
          <a:p>
            <a:pPr>
              <a:buFont typeface="Arial" pitchFamily="34" charset="0"/>
              <a:buChar char="•"/>
            </a:pPr>
            <a:r>
              <a:rPr lang="en-US" b="1" dirty="0"/>
              <a:t>Our responsibility</a:t>
            </a:r>
          </a:p>
        </p:txBody>
      </p:sp>
      <p:sp>
        <p:nvSpPr>
          <p:cNvPr id="72" name="TextBox 71"/>
          <p:cNvSpPr txBox="1"/>
          <p:nvPr/>
        </p:nvSpPr>
        <p:spPr>
          <a:xfrm>
            <a:off x="2971800" y="1981200"/>
            <a:ext cx="2438400" cy="2739211"/>
          </a:xfrm>
          <a:prstGeom prst="rect">
            <a:avLst/>
          </a:prstGeom>
          <a:noFill/>
        </p:spPr>
        <p:txBody>
          <a:bodyPr wrap="square" rtlCol="0">
            <a:spAutoFit/>
          </a:bodyPr>
          <a:lstStyle/>
          <a:p>
            <a:r>
              <a:rPr lang="en-US" b="1" dirty="0"/>
              <a:t>   Passing on truth</a:t>
            </a:r>
          </a:p>
          <a:p>
            <a:r>
              <a:rPr lang="en-US" b="1" dirty="0"/>
              <a:t>           like a…..</a:t>
            </a:r>
          </a:p>
          <a:p>
            <a:r>
              <a:rPr lang="en-US" sz="1600" i="1" dirty="0"/>
              <a:t>     </a:t>
            </a:r>
            <a:r>
              <a:rPr lang="en-US" sz="1600" b="1" i="1" dirty="0"/>
              <a:t>Soldier, athlete,</a:t>
            </a:r>
          </a:p>
          <a:p>
            <a:r>
              <a:rPr lang="en-US" sz="1600" b="1" i="1" dirty="0"/>
              <a:t>    workman, vessel,</a:t>
            </a:r>
          </a:p>
          <a:p>
            <a:r>
              <a:rPr lang="en-US" sz="1600" b="1" i="1" dirty="0"/>
              <a:t>            servant</a:t>
            </a:r>
            <a:br>
              <a:rPr lang="en-US" sz="1600" i="1" dirty="0"/>
            </a:br>
            <a:endParaRPr lang="en-US" sz="1600" i="1" dirty="0"/>
          </a:p>
          <a:p>
            <a:r>
              <a:rPr lang="en-US" b="1" dirty="0"/>
              <a:t>Suffer for the truth!</a:t>
            </a:r>
            <a:br>
              <a:rPr lang="en-US" b="1" dirty="0"/>
            </a:br>
            <a:r>
              <a:rPr lang="en-US" i="1" dirty="0"/>
              <a:t> </a:t>
            </a:r>
          </a:p>
          <a:p>
            <a:endParaRPr lang="en-US" i="1" dirty="0"/>
          </a:p>
          <a:p>
            <a:endParaRPr lang="en-US" b="1" dirty="0"/>
          </a:p>
        </p:txBody>
      </p:sp>
      <p:sp>
        <p:nvSpPr>
          <p:cNvPr id="74" name="TextBox 73"/>
          <p:cNvSpPr txBox="1"/>
          <p:nvPr/>
        </p:nvSpPr>
        <p:spPr>
          <a:xfrm>
            <a:off x="5181600" y="1981200"/>
            <a:ext cx="1757045" cy="1477328"/>
          </a:xfrm>
          <a:prstGeom prst="rect">
            <a:avLst/>
          </a:prstGeom>
          <a:noFill/>
        </p:spPr>
        <p:txBody>
          <a:bodyPr wrap="square" rtlCol="0">
            <a:spAutoFit/>
          </a:bodyPr>
          <a:lstStyle/>
          <a:p>
            <a:pPr>
              <a:buFont typeface="Arial" pitchFamily="34" charset="0"/>
              <a:buChar char="•"/>
            </a:pPr>
            <a:r>
              <a:rPr lang="en-US" b="1" dirty="0"/>
              <a:t>Last days</a:t>
            </a:r>
          </a:p>
          <a:p>
            <a:pPr>
              <a:buFont typeface="Arial" pitchFamily="34" charset="0"/>
              <a:buChar char="•"/>
            </a:pPr>
            <a:r>
              <a:rPr lang="en-US" b="1" dirty="0"/>
              <a:t>Evil times</a:t>
            </a:r>
          </a:p>
          <a:p>
            <a:pPr>
              <a:buFont typeface="Arial" pitchFamily="34" charset="0"/>
              <a:buChar char="•"/>
            </a:pPr>
            <a:r>
              <a:rPr lang="en-US" b="1" dirty="0"/>
              <a:t>Stand firm</a:t>
            </a:r>
          </a:p>
          <a:p>
            <a:pPr>
              <a:buFont typeface="Arial" pitchFamily="34" charset="0"/>
              <a:buChar char="•"/>
            </a:pPr>
            <a:r>
              <a:rPr lang="en-US" b="1" dirty="0"/>
              <a:t>Biblical base</a:t>
            </a:r>
          </a:p>
          <a:p>
            <a:pPr>
              <a:buFont typeface="Arial" pitchFamily="34" charset="0"/>
              <a:buChar char="•"/>
            </a:pPr>
            <a:r>
              <a:rPr lang="en-US" b="1" dirty="0"/>
              <a:t>Example</a:t>
            </a:r>
          </a:p>
        </p:txBody>
      </p:sp>
      <p:sp>
        <p:nvSpPr>
          <p:cNvPr id="76" name="TextBox 75"/>
          <p:cNvSpPr txBox="1"/>
          <p:nvPr/>
        </p:nvSpPr>
        <p:spPr>
          <a:xfrm>
            <a:off x="6705600" y="2209800"/>
            <a:ext cx="2276672" cy="1200329"/>
          </a:xfrm>
          <a:prstGeom prst="rect">
            <a:avLst/>
          </a:prstGeom>
          <a:noFill/>
        </p:spPr>
        <p:txBody>
          <a:bodyPr wrap="square" rtlCol="0">
            <a:spAutoFit/>
          </a:bodyPr>
          <a:lstStyle/>
          <a:p>
            <a:pPr>
              <a:buFont typeface="Arial" pitchFamily="34" charset="0"/>
              <a:buChar char="•"/>
            </a:pPr>
            <a:r>
              <a:rPr lang="en-US" b="1" dirty="0"/>
              <a:t>A solemn charge</a:t>
            </a:r>
          </a:p>
          <a:p>
            <a:pPr>
              <a:buFont typeface="Arial" pitchFamily="34" charset="0"/>
              <a:buChar char="•"/>
            </a:pPr>
            <a:r>
              <a:rPr lang="en-US" b="1" dirty="0"/>
              <a:t>Reason for charge</a:t>
            </a:r>
          </a:p>
          <a:p>
            <a:pPr>
              <a:buFont typeface="Arial" pitchFamily="34" charset="0"/>
              <a:buChar char="•"/>
            </a:pPr>
            <a:r>
              <a:rPr lang="en-US" b="1" dirty="0"/>
              <a:t>     Personal </a:t>
            </a:r>
          </a:p>
          <a:p>
            <a:r>
              <a:rPr lang="en-US" b="1" dirty="0"/>
              <a:t>     conclusion</a:t>
            </a:r>
          </a:p>
        </p:txBody>
      </p:sp>
      <p:sp>
        <p:nvSpPr>
          <p:cNvPr id="78" name="TextBox 77"/>
          <p:cNvSpPr txBox="1"/>
          <p:nvPr/>
        </p:nvSpPr>
        <p:spPr>
          <a:xfrm>
            <a:off x="1447800" y="4267200"/>
            <a:ext cx="1295400" cy="369332"/>
          </a:xfrm>
          <a:prstGeom prst="rect">
            <a:avLst/>
          </a:prstGeom>
          <a:noFill/>
        </p:spPr>
        <p:txBody>
          <a:bodyPr wrap="square" rtlCol="0">
            <a:spAutoFit/>
          </a:bodyPr>
          <a:lstStyle/>
          <a:p>
            <a:r>
              <a:rPr lang="en-US" b="1" dirty="0"/>
              <a:t>  The past</a:t>
            </a:r>
          </a:p>
        </p:txBody>
      </p:sp>
      <p:sp>
        <p:nvSpPr>
          <p:cNvPr id="79" name="TextBox 78"/>
          <p:cNvSpPr txBox="1"/>
          <p:nvPr/>
        </p:nvSpPr>
        <p:spPr>
          <a:xfrm>
            <a:off x="3276600" y="4267200"/>
            <a:ext cx="1468914" cy="369332"/>
          </a:xfrm>
          <a:prstGeom prst="rect">
            <a:avLst/>
          </a:prstGeom>
          <a:noFill/>
        </p:spPr>
        <p:txBody>
          <a:bodyPr wrap="square" rtlCol="0">
            <a:spAutoFit/>
          </a:bodyPr>
          <a:lstStyle/>
          <a:p>
            <a:r>
              <a:rPr lang="en-US" b="1" dirty="0"/>
              <a:t>The present</a:t>
            </a:r>
          </a:p>
        </p:txBody>
      </p:sp>
      <p:sp>
        <p:nvSpPr>
          <p:cNvPr id="80" name="TextBox 79"/>
          <p:cNvSpPr txBox="1"/>
          <p:nvPr/>
        </p:nvSpPr>
        <p:spPr>
          <a:xfrm>
            <a:off x="6019800" y="4267200"/>
            <a:ext cx="1600200" cy="369332"/>
          </a:xfrm>
          <a:prstGeom prst="rect">
            <a:avLst/>
          </a:prstGeom>
          <a:noFill/>
        </p:spPr>
        <p:txBody>
          <a:bodyPr wrap="square" rtlCol="0">
            <a:spAutoFit/>
          </a:bodyPr>
          <a:lstStyle/>
          <a:p>
            <a:r>
              <a:rPr lang="en-US" b="1" dirty="0"/>
              <a:t>The future</a:t>
            </a:r>
          </a:p>
        </p:txBody>
      </p:sp>
      <p:sp>
        <p:nvSpPr>
          <p:cNvPr id="81" name="TextBox 80"/>
          <p:cNvSpPr txBox="1"/>
          <p:nvPr/>
        </p:nvSpPr>
        <p:spPr>
          <a:xfrm>
            <a:off x="1447800" y="4572000"/>
            <a:ext cx="1295400" cy="369332"/>
          </a:xfrm>
          <a:prstGeom prst="rect">
            <a:avLst/>
          </a:prstGeom>
          <a:noFill/>
        </p:spPr>
        <p:txBody>
          <a:bodyPr wrap="square" rtlCol="0">
            <a:spAutoFit/>
          </a:bodyPr>
          <a:lstStyle/>
          <a:p>
            <a:r>
              <a:rPr lang="en-US" b="1" dirty="0"/>
              <a:t> Gratitude</a:t>
            </a:r>
          </a:p>
        </p:txBody>
      </p:sp>
      <p:sp>
        <p:nvSpPr>
          <p:cNvPr id="85" name="TextBox 84"/>
          <p:cNvSpPr txBox="1"/>
          <p:nvPr/>
        </p:nvSpPr>
        <p:spPr>
          <a:xfrm>
            <a:off x="3276600" y="4572000"/>
            <a:ext cx="1340432" cy="369332"/>
          </a:xfrm>
          <a:prstGeom prst="rect">
            <a:avLst/>
          </a:prstGeom>
          <a:noFill/>
        </p:spPr>
        <p:txBody>
          <a:bodyPr wrap="none" rtlCol="0">
            <a:spAutoFit/>
          </a:bodyPr>
          <a:lstStyle/>
          <a:p>
            <a:r>
              <a:rPr lang="en-US" b="1" dirty="0"/>
              <a:t>Compassion</a:t>
            </a:r>
          </a:p>
        </p:txBody>
      </p:sp>
      <p:sp>
        <p:nvSpPr>
          <p:cNvPr id="86" name="TextBox 85"/>
          <p:cNvSpPr txBox="1"/>
          <p:nvPr/>
        </p:nvSpPr>
        <p:spPr>
          <a:xfrm>
            <a:off x="5181600" y="4572000"/>
            <a:ext cx="1295400" cy="369332"/>
          </a:xfrm>
          <a:prstGeom prst="rect">
            <a:avLst/>
          </a:prstGeom>
          <a:noFill/>
        </p:spPr>
        <p:txBody>
          <a:bodyPr wrap="square" rtlCol="0">
            <a:spAutoFit/>
          </a:bodyPr>
          <a:lstStyle/>
          <a:p>
            <a:r>
              <a:rPr lang="en-US" b="1" dirty="0"/>
              <a:t>  Warning</a:t>
            </a:r>
          </a:p>
        </p:txBody>
      </p:sp>
      <p:sp>
        <p:nvSpPr>
          <p:cNvPr id="87" name="TextBox 86"/>
          <p:cNvSpPr txBox="1"/>
          <p:nvPr/>
        </p:nvSpPr>
        <p:spPr>
          <a:xfrm>
            <a:off x="7086600" y="4572000"/>
            <a:ext cx="1241904" cy="369332"/>
          </a:xfrm>
          <a:prstGeom prst="rect">
            <a:avLst/>
          </a:prstGeom>
          <a:noFill/>
        </p:spPr>
        <p:txBody>
          <a:bodyPr wrap="square" rtlCol="0">
            <a:spAutoFit/>
          </a:bodyPr>
          <a:lstStyle/>
          <a:p>
            <a:r>
              <a:rPr lang="en-US" b="1" dirty="0"/>
              <a:t>Command</a:t>
            </a:r>
          </a:p>
        </p:txBody>
      </p:sp>
      <p:sp>
        <p:nvSpPr>
          <p:cNvPr id="88" name="TextBox 87"/>
          <p:cNvSpPr txBox="1"/>
          <p:nvPr/>
        </p:nvSpPr>
        <p:spPr>
          <a:xfrm>
            <a:off x="1371600" y="4876800"/>
            <a:ext cx="7469067" cy="646331"/>
          </a:xfrm>
          <a:prstGeom prst="rect">
            <a:avLst/>
          </a:prstGeom>
          <a:noFill/>
        </p:spPr>
        <p:txBody>
          <a:bodyPr wrap="square" rtlCol="0">
            <a:spAutoFit/>
          </a:bodyPr>
          <a:lstStyle/>
          <a:p>
            <a:r>
              <a:rPr lang="en-US" b="1" dirty="0"/>
              <a:t>Paul, the old warrior, passing the torch to a young soldier – he is “son</a:t>
            </a:r>
          </a:p>
          <a:p>
            <a:r>
              <a:rPr lang="en-US" b="1" dirty="0"/>
              <a:t>In the faith” – encouraging him to stay faithful in the midst of hardship</a:t>
            </a:r>
          </a:p>
        </p:txBody>
      </p:sp>
      <p:sp>
        <p:nvSpPr>
          <p:cNvPr id="89" name="TextBox 88"/>
          <p:cNvSpPr txBox="1"/>
          <p:nvPr/>
        </p:nvSpPr>
        <p:spPr>
          <a:xfrm>
            <a:off x="1234848" y="5501105"/>
            <a:ext cx="2554968" cy="954107"/>
          </a:xfrm>
          <a:prstGeom prst="rect">
            <a:avLst/>
          </a:prstGeom>
          <a:noFill/>
        </p:spPr>
        <p:txBody>
          <a:bodyPr wrap="square" rtlCol="0">
            <a:spAutoFit/>
          </a:bodyPr>
          <a:lstStyle/>
          <a:p>
            <a:r>
              <a:rPr lang="en-US" sz="1400" b="1" dirty="0"/>
              <a:t>“….</a:t>
            </a:r>
            <a:r>
              <a:rPr lang="en-US" sz="1400" b="1" i="1" dirty="0"/>
              <a:t>guard the </a:t>
            </a:r>
          </a:p>
          <a:p>
            <a:r>
              <a:rPr lang="en-US" sz="1400" b="1" i="1" dirty="0"/>
              <a:t>treasure which</a:t>
            </a:r>
          </a:p>
          <a:p>
            <a:r>
              <a:rPr lang="en-US" sz="1400" b="1" i="1" dirty="0"/>
              <a:t>has been entrusted </a:t>
            </a:r>
          </a:p>
          <a:p>
            <a:r>
              <a:rPr lang="en-US" sz="1400" b="1" i="1" dirty="0"/>
              <a:t>In you</a:t>
            </a:r>
            <a:r>
              <a:rPr lang="en-US" sz="1400" b="1" dirty="0"/>
              <a:t>.” (1:14</a:t>
            </a:r>
            <a:r>
              <a:rPr lang="en-US" sz="1400" dirty="0"/>
              <a:t>)</a:t>
            </a:r>
          </a:p>
        </p:txBody>
      </p:sp>
      <p:sp>
        <p:nvSpPr>
          <p:cNvPr id="90" name="TextBox 89"/>
          <p:cNvSpPr txBox="1"/>
          <p:nvPr/>
        </p:nvSpPr>
        <p:spPr>
          <a:xfrm>
            <a:off x="3105149" y="5530484"/>
            <a:ext cx="1828800" cy="1200329"/>
          </a:xfrm>
          <a:prstGeom prst="rect">
            <a:avLst/>
          </a:prstGeom>
          <a:noFill/>
        </p:spPr>
        <p:txBody>
          <a:bodyPr wrap="square" rtlCol="0">
            <a:spAutoFit/>
          </a:bodyPr>
          <a:lstStyle/>
          <a:p>
            <a:r>
              <a:rPr lang="en-US" sz="1400" b="1" i="1" dirty="0"/>
              <a:t>“Suffer hardship </a:t>
            </a:r>
          </a:p>
          <a:p>
            <a:r>
              <a:rPr lang="en-US" sz="1400" b="1" i="1" dirty="0"/>
              <a:t> with me, as a good soldier of Jesus Christ (2:3)</a:t>
            </a:r>
          </a:p>
          <a:p>
            <a:endParaRPr lang="en-US" sz="1600" b="1" i="1" dirty="0"/>
          </a:p>
        </p:txBody>
      </p:sp>
      <p:sp>
        <p:nvSpPr>
          <p:cNvPr id="92" name="TextBox 91"/>
          <p:cNvSpPr txBox="1"/>
          <p:nvPr/>
        </p:nvSpPr>
        <p:spPr>
          <a:xfrm>
            <a:off x="4914899" y="5545723"/>
            <a:ext cx="1828800" cy="954107"/>
          </a:xfrm>
          <a:prstGeom prst="rect">
            <a:avLst/>
          </a:prstGeom>
          <a:noFill/>
        </p:spPr>
        <p:txBody>
          <a:bodyPr wrap="square" rtlCol="0">
            <a:spAutoFit/>
          </a:bodyPr>
          <a:lstStyle/>
          <a:p>
            <a:r>
              <a:rPr lang="en-US" sz="1400" b="1" i="1" dirty="0"/>
              <a:t>…”Continue in the things you learned</a:t>
            </a:r>
          </a:p>
          <a:p>
            <a:r>
              <a:rPr lang="en-US" sz="1400" b="1" i="1" dirty="0"/>
              <a:t>and become     </a:t>
            </a:r>
            <a:br>
              <a:rPr lang="en-US" sz="1400" b="1" i="1" dirty="0"/>
            </a:br>
            <a:r>
              <a:rPr lang="en-US" sz="1400" b="1" i="1" dirty="0"/>
              <a:t>convinced…”(3:14)</a:t>
            </a:r>
          </a:p>
        </p:txBody>
      </p:sp>
      <p:sp>
        <p:nvSpPr>
          <p:cNvPr id="95" name="TextBox 94"/>
          <p:cNvSpPr txBox="1"/>
          <p:nvPr/>
        </p:nvSpPr>
        <p:spPr>
          <a:xfrm rot="10800000" flipV="1">
            <a:off x="6667500" y="5560961"/>
            <a:ext cx="2209800" cy="954107"/>
          </a:xfrm>
          <a:prstGeom prst="rect">
            <a:avLst/>
          </a:prstGeom>
          <a:noFill/>
        </p:spPr>
        <p:txBody>
          <a:bodyPr wrap="square" rtlCol="0">
            <a:spAutoFit/>
          </a:bodyPr>
          <a:lstStyle/>
          <a:p>
            <a:r>
              <a:rPr lang="en-US" sz="1400" b="1" i="1" dirty="0"/>
              <a:t>“Preach the word; be</a:t>
            </a:r>
          </a:p>
          <a:p>
            <a:r>
              <a:rPr lang="en-US" sz="1400" b="1" i="1" dirty="0"/>
              <a:t>ready in season and </a:t>
            </a:r>
          </a:p>
          <a:p>
            <a:r>
              <a:rPr lang="en-US" sz="1400" b="1" i="1" dirty="0"/>
              <a:t>out of season; reprove, rebuke, exhort…(4:2)</a:t>
            </a:r>
          </a:p>
        </p:txBody>
      </p:sp>
      <p:sp>
        <p:nvSpPr>
          <p:cNvPr id="96" name="TextBox 95"/>
          <p:cNvSpPr txBox="1"/>
          <p:nvPr/>
        </p:nvSpPr>
        <p:spPr>
          <a:xfrm>
            <a:off x="1477537" y="333970"/>
            <a:ext cx="1608563" cy="923330"/>
          </a:xfrm>
          <a:prstGeom prst="rect">
            <a:avLst/>
          </a:prstGeom>
          <a:solidFill>
            <a:schemeClr val="accent1"/>
          </a:solidFill>
        </p:spPr>
        <p:txBody>
          <a:bodyPr wrap="square" rtlCol="0">
            <a:spAutoFit/>
          </a:bodyPr>
          <a:lstStyle/>
          <a:p>
            <a:r>
              <a:rPr lang="en-US" b="1" dirty="0"/>
              <a:t>A.D. 67-68</a:t>
            </a:r>
          </a:p>
          <a:p>
            <a:r>
              <a:rPr lang="en-US" b="1" dirty="0"/>
              <a:t>Shortly before Paul’s death</a:t>
            </a:r>
          </a:p>
        </p:txBody>
      </p:sp>
      <p:sp>
        <p:nvSpPr>
          <p:cNvPr id="4" name="TextBox 3">
            <a:extLst>
              <a:ext uri="{FF2B5EF4-FFF2-40B4-BE49-F238E27FC236}">
                <a16:creationId xmlns:a16="http://schemas.microsoft.com/office/drawing/2014/main" id="{F302F571-B406-4542-8F89-2D6848C8D8EC}"/>
              </a:ext>
            </a:extLst>
          </p:cNvPr>
          <p:cNvSpPr txBox="1"/>
          <p:nvPr/>
        </p:nvSpPr>
        <p:spPr>
          <a:xfrm>
            <a:off x="76200" y="1459468"/>
            <a:ext cx="1219199" cy="2831544"/>
          </a:xfrm>
          <a:prstGeom prst="rect">
            <a:avLst/>
          </a:prstGeom>
          <a:noFill/>
        </p:spPr>
        <p:txBody>
          <a:bodyPr wrap="square" rtlCol="0">
            <a:spAutoFit/>
          </a:bodyPr>
          <a:lstStyle/>
          <a:p>
            <a:r>
              <a:rPr lang="en-US" sz="1600" dirty="0"/>
              <a:t>“For I am already being poured out as a drink offering, and the time of my departure has come”</a:t>
            </a:r>
          </a:p>
          <a:p>
            <a:r>
              <a:rPr lang="en-US" sz="1600" dirty="0"/>
              <a:t>(4:6)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501665724"/>
              </p:ext>
            </p:extLst>
          </p:nvPr>
        </p:nvGraphicFramePr>
        <p:xfrm>
          <a:off x="-14288" y="-29289"/>
          <a:ext cx="9212267" cy="6887289"/>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435691">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 John</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u="sng" dirty="0">
                <a:latin typeface="Arial" panose="020B0604020202020204" pitchFamily="34" charset="0"/>
                <a:cs typeface="Arial" panose="020B0604020202020204" pitchFamily="34" charset="0"/>
              </a:rPr>
              <a:t>2 Timothy</a:t>
            </a:r>
            <a:r>
              <a:rPr lang="en-US" sz="1600" b="1" dirty="0">
                <a:latin typeface="Arial" panose="020B0604020202020204" pitchFamily="34" charset="0"/>
                <a:cs typeface="Arial" panose="020B0604020202020204" pitchFamily="34" charset="0"/>
              </a:rPr>
              <a:t>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b="1"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475469" cy="276999"/>
          </a:xfrm>
          <a:prstGeom prst="rect">
            <a:avLst/>
          </a:prstGeom>
          <a:noFill/>
        </p:spPr>
        <p:txBody>
          <a:bodyPr wrap="none" rtlCol="0">
            <a:spAutoFit/>
          </a:bodyPr>
          <a:lstStyle/>
          <a:p>
            <a:r>
              <a:rPr lang="en-US" sz="1200"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16836" y="5767559"/>
            <a:ext cx="1696033" cy="537685"/>
          </a:xfrm>
          <a:prstGeom prst="rect">
            <a:avLst/>
          </a:prstGeom>
          <a:noFill/>
        </p:spPr>
        <p:txBody>
          <a:bodyPr wrap="square" rtlCol="0">
            <a:spAutoFit/>
          </a:bodyPr>
          <a:lstStyle/>
          <a:p>
            <a:r>
              <a:rPr lang="en-US" sz="1400" dirty="0"/>
              <a:t>AD 66 - Hebrews (?)</a:t>
            </a:r>
          </a:p>
          <a:p>
            <a:r>
              <a:rPr lang="en-US" sz="1400" b="1"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9F2B57F8-36FB-0042-8B80-55E1EECDF105}"/>
              </a:ext>
            </a:extLst>
          </p:cNvPr>
          <p:cNvCxnSpPr>
            <a:cxnSpLocks/>
          </p:cNvCxnSpPr>
          <p:nvPr/>
        </p:nvCxnSpPr>
        <p:spPr>
          <a:xfrm>
            <a:off x="5755016" y="5570602"/>
            <a:ext cx="852855" cy="4808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9619DC5D-3666-4844-8BBC-FD407BB3B5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74"/>
            <a:ext cx="9144000" cy="6865374"/>
          </a:xfrm>
          <a:prstGeom prst="rect">
            <a:avLst/>
          </a:prstGeom>
        </p:spPr>
      </p:pic>
    </p:spTree>
    <p:extLst>
      <p:ext uri="{BB962C8B-B14F-4D97-AF65-F5344CB8AC3E}">
        <p14:creationId xmlns:p14="http://schemas.microsoft.com/office/powerpoint/2010/main" val="345352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14300" y="1524000"/>
            <a:ext cx="8915400" cy="5026153"/>
          </a:xfrm>
        </p:spPr>
        <p:txBody>
          <a:bodyPr>
            <a:noAutofit/>
          </a:bodyPr>
          <a:lstStyle/>
          <a:p>
            <a:pPr marL="118872" indent="0">
              <a:buNone/>
            </a:pPr>
            <a:r>
              <a:rPr lang="en-US" sz="2400" dirty="0"/>
              <a:t>By the time Paul wrote his second letter to Timothy, the young preacher had been ministering to the church at Ephesus for four years, and it had been almost that long since he had received his first letter from Paul.  Timothy had been a faithful servant to Paul since he had left home with the apostle more than a decade earlier. Since then, Timothy had ministered alongside Paul for the duration of both the second and third missionary journeys, in places such as Troas, Philippi, and Corinth.  Timothy was not unfamiliar to the Ephesians when he settled in Ephesus to minister, having served there alongside Paul for a period of close to three years on Paul’s third missionary journey.  From one soldier to another, Paul wrote again to this young preacher in the church at Ephesus to provide him encouragement and fortitude in the face of difficulties and trials.  </a:t>
            </a:r>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0" y="1394924"/>
            <a:ext cx="9144000" cy="5334000"/>
          </a:xfrm>
        </p:spPr>
        <p:txBody>
          <a:bodyPr>
            <a:noAutofit/>
          </a:bodyPr>
          <a:lstStyle/>
          <a:p>
            <a:pPr marL="118872" indent="0">
              <a:buNone/>
            </a:pPr>
            <a:r>
              <a:rPr lang="en-US" sz="1900" dirty="0"/>
              <a:t>Paul wrote 2 Timothy from a dark and damp Roman prison cell, just before his death in approximately AD 67-68. The Roman emperor Nero had been slowly descending into madness since his ascent to the throne in AD 54, a process exacerbated by the great fire of Rome in AD 64 that burned half the city.  With the residents of Rome in an uproar, Christians became a convenient target for Nero, who used them as scapegoats for his city’s own lack of preparedness.   After Paul was released from his first confinement (Acts 28:16-31) in Rome, he traveled widely (some call this the fourth missionary journey).  He mentions some of the stopping places in his letters to Timothy and Titus: Ephesus, Macedonia, Crete, Troas (where he left his cloak), Corinth, Miletus, and probably Nicopolis, where he planned to spend spend the winter (1 Ti. 1:3; 2 Ti. 4:13, 20: Tit. 1:5; 3:12).  Afterwards when Paul crossed over to Italy he was arrested.  In an earlier prison epistle, Paul had described himself as an old man (Phile. 1:9).  Now, even older, having spent a cold, hard winter at the Mamertine dungeon, he writes Timothy to come once again and asks and  to bring his cloak, books and parchments (2 Ti. 4:11-21).  As the threat of death faced the Christians in Rome, sadly, he wrote that all had left him, except Luke (see also 4:16).  2 Timothy has been called the “tear stained” letter, a description that provides a picture of the emotions that must have been Paul’s and Timothy’s as they entered the last days of Paul’s life.  </a:t>
            </a:r>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4236</TotalTime>
  <Words>3846</Words>
  <Application>Microsoft Macintosh PowerPoint</Application>
  <PresentationFormat>On-screen Show (4:3)</PresentationFormat>
  <Paragraphs>373</Paragraphs>
  <Slides>17</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2 Timothy</vt:lpstr>
      <vt:lpstr>PowerPoint Presentation</vt:lpstr>
      <vt:lpstr>PowerPoint Presentation</vt:lpstr>
      <vt:lpstr>About the New Testament  “Canon”</vt:lpstr>
      <vt:lpstr>PowerPoint Presentation</vt:lpstr>
      <vt:lpstr>PowerPoint Presentation</vt:lpstr>
      <vt:lpstr>Who wrote the book? </vt:lpstr>
      <vt:lpstr>Where are we?</vt:lpstr>
      <vt:lpstr>Why is 2 Timothy so important?</vt:lpstr>
      <vt:lpstr>What’s the point?</vt:lpstr>
      <vt:lpstr>How do I apply?</vt:lpstr>
      <vt:lpstr>Brief Outline</vt:lpstr>
      <vt:lpstr>PowerPoint Presentation</vt:lpstr>
      <vt:lpstr>“Finishing the course” (4:7)</vt:lpstr>
      <vt:lpstr>Paul’s final defense (Acts 26:2-6)</vt:lpstr>
      <vt:lpstr>Paul’s last words (2 Ti. 4:6-8)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95</cp:revision>
  <cp:lastPrinted>2022-05-29T21:33:22Z</cp:lastPrinted>
  <dcterms:created xsi:type="dcterms:W3CDTF">2010-11-07T11:38:16Z</dcterms:created>
  <dcterms:modified xsi:type="dcterms:W3CDTF">2022-12-26T13:30:06Z</dcterms:modified>
</cp:coreProperties>
</file>